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36"/>
    <p:restoredTop sz="94558"/>
  </p:normalViewPr>
  <p:slideViewPr>
    <p:cSldViewPr snapToGrid="0">
      <p:cViewPr varScale="1">
        <p:scale>
          <a:sx n="121" d="100"/>
          <a:sy n="121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81FC2-0524-2F40-9C1F-47A0258171A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79837-9123-6D49-8084-3444940AA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66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0FB81-7807-2AEB-DF39-BEC729248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BF0C258-9C5E-BD7C-337E-80E71E1119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344C9A3-1B9C-CC8A-31CA-B1BA20C83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767BBB-56F0-C0B6-1877-A9F70391DA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69F4-CB94-DA49-8EBE-775EEF793DC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35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AA0F55-9B6C-A15F-9938-F3D8B8140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7B3189-2EAC-051B-9E3E-6AD48FC88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4DBEA0-8742-9256-459C-65787915D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68E5A0-FF86-4E88-7A18-48A7ED30C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4C9DA-A625-FB31-101E-D7069725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87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399BB-86D6-1E91-EE1D-B923F657A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3BD30D-33CA-EC94-8A3A-44D5F198F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FB2BBE-A1A6-DB2B-06F9-3ED5A19BC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772FD0-768B-3D29-0015-89BD0E839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ADB8F7-C21A-16B1-E679-ADF0701E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961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227F91A-6B12-7235-6E96-860A365C9A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A9AD82-E38E-4238-44D0-5FC185B6B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69619C-AE74-B910-8DD7-6E99A1CA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333844-ECED-1ABB-0336-365E06D5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4994FF-0DD6-421C-D78F-9173D5D8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03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63386-47DC-BBE9-1CBB-B06578421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42B232-1FDE-EB29-59F7-9B2D1819C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D99623-CF78-6514-DAAE-E8A50634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45EDFA-3739-F302-1D51-9FCF35BF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5EFCD8-B5F2-31CB-A6E0-8E6C52F43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37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E36CE0-2B51-8D7A-ED9F-1FD8AD171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18BE49-4E35-3BC7-2842-9522DE394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1A689C-D076-3D89-F75D-50DA4A87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C11C3F-2E80-963F-30F4-6A7D329D3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56FE0B-EF52-7B91-226F-8B9E3598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29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710ADF-2973-AEA6-D9D7-970028B35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573128-8065-4DBB-4F74-C0EF64E67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0329AC-EBEE-9EFB-4604-375EC9612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3D58B4-D76C-A118-3773-DDE48EC5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8FE9A4-A0BB-0A83-9BD1-356BA40C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46008A-E625-171D-ED6F-2AE6D5C8A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33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5C2AE-CAED-1BA0-8BFD-3C79DEA5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5A0705-C319-3B9B-E0BA-D86045538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1AD405-C8E8-7620-C33F-852FD4D47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210C0D-8A31-10DE-F8AD-917423F7A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BFA0E2-0DF4-294A-2652-DCEE00F0DE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9B31DA4-08BC-ECBC-BBDE-ED386015A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DBDBD9-8EA2-EC29-A455-0826F60E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56805FC-A2F0-2C7B-04E6-8CC309A2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82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381B5-0739-E5DB-FD31-F5C85EC3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E69653-3596-E0DB-0BF7-BC3C95877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910F1F-BA00-D8FC-E58C-9D9C8E5E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271A4A-AF97-F97E-D946-40AB9BA4F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99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2AD686-91FC-FABB-5182-D576DBD17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C92DE8A-68E0-7875-2463-92367A9F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7A3FDE-FB21-67A6-DC94-91CF5DA7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55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A7EBB0-9515-AEE3-E19B-F1FACD20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23EA1D-9E3A-1C59-244E-D91C78310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6255597-5BAD-6B91-C08F-52C2709A0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D9F143-3AA8-5200-6209-27A32A15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25D77E-B870-3BAD-7645-3285B653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848AA1-4EC4-7A43-51EB-E2D3A5AB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78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0C6E96-7768-1280-1E0A-609D871E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AFF5B8F-EA34-7C93-7A33-AF9A6CF3B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C5A2E2-157A-3862-1607-7DA217E26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DCDE20-6E5E-FC05-A656-E93EE0E5D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42821C-C17E-D8AD-1D09-8C2EBB17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B8ACBA-7DEE-791A-17D1-53C7D5DF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9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AB5875-64DB-5929-5934-BC04AE34B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1D0E88-91AD-A0B4-6F6E-C621E38D6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FEF322-39CC-EA5C-ED99-40E8F0FEC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BE5E9-1943-3344-B019-0C71868120FA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CCDB13-0BF4-262B-E255-EF1C8748A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48E156-02B1-A83C-505C-58A49A295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4E30A-9CB5-BF4B-812F-A5FEDAD581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02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otelmaisonmontmartr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35A27-D019-57CF-8361-D45F0CDA7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1DA4C-5319-8171-771F-5FF8814DF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77" y="1155788"/>
            <a:ext cx="3362801" cy="199160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fr-FR" sz="6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fr-FR" sz="56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ODF intégrative sans extraction.</a:t>
            </a:r>
          </a:p>
          <a:p>
            <a:pPr marL="0" indent="0" algn="ctr">
              <a:buNone/>
            </a:pPr>
            <a:r>
              <a:rPr lang="fr-FR" sz="56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Stratégie &amp; Principes Fonctionnels</a:t>
            </a:r>
          </a:p>
          <a:p>
            <a:pPr algn="ctr">
              <a:buFontTx/>
              <a:buNone/>
            </a:pPr>
            <a:r>
              <a:rPr lang="fr-FR" sz="56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  Les 7 commandements.</a:t>
            </a:r>
          </a:p>
          <a:p>
            <a:pPr algn="ctr">
              <a:buFontTx/>
              <a:buNone/>
            </a:pPr>
            <a:r>
              <a:rPr lang="fr-FR" sz="56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  Ostéopathie et orthodontie.</a:t>
            </a:r>
          </a:p>
          <a:p>
            <a:pPr algn="ctr">
              <a:buFontTx/>
              <a:buNone/>
            </a:pPr>
            <a:r>
              <a:rPr lang="fr-FR" sz="56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 Rééducation linguale, nasale. </a:t>
            </a:r>
          </a:p>
          <a:p>
            <a:pPr>
              <a:buNone/>
            </a:pPr>
            <a:r>
              <a:rPr lang="fr-FR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Dr JP Dubois - L. Paillet - B. Gervais.</a:t>
            </a:r>
          </a:p>
          <a:p>
            <a:pPr>
              <a:buFontTx/>
              <a:buNone/>
            </a:pPr>
            <a:endParaRPr lang="fr-FR" sz="16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endParaRPr lang="fr-FR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endParaRPr lang="fr-FR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fr-FR" sz="2600" dirty="0">
                <a:solidFill>
                  <a:srgbClr val="0000FF"/>
                </a:solidFill>
              </a:rPr>
              <a:t>     </a:t>
            </a:r>
            <a:endParaRPr lang="fr-FR" sz="26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2" name="ZoneTexte 3">
            <a:extLst>
              <a:ext uri="{FF2B5EF4-FFF2-40B4-BE49-F238E27FC236}">
                <a16:creationId xmlns:a16="http://schemas.microsoft.com/office/drawing/2014/main" id="{D14B2881-2FB5-B237-AA94-8CE7CE0E4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33" y="171745"/>
            <a:ext cx="24112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fr-FR" dirty="0">
                <a:solidFill>
                  <a:srgbClr val="0000FF"/>
                </a:solidFill>
              </a:rPr>
              <a:t>   </a:t>
            </a:r>
            <a:r>
              <a:rPr lang="fr-FR" sz="1800" dirty="0">
                <a:solidFill>
                  <a:srgbClr val="0000FF"/>
                </a:solidFill>
              </a:rPr>
              <a:t>STAGE BMH  1</a:t>
            </a:r>
          </a:p>
          <a:p>
            <a:pPr algn="ctr"/>
            <a:r>
              <a:rPr lang="fr-FR" sz="1600" dirty="0">
                <a:solidFill>
                  <a:schemeClr val="accent6"/>
                </a:solidFill>
              </a:rPr>
              <a:t>26-27 septembre 2026</a:t>
            </a:r>
          </a:p>
          <a:p>
            <a:pPr algn="ctr"/>
            <a:r>
              <a:rPr lang="fr-FR" sz="1800" dirty="0">
                <a:solidFill>
                  <a:srgbClr val="0000FF"/>
                </a:solidFill>
              </a:rPr>
              <a:t>  </a:t>
            </a:r>
            <a:r>
              <a:rPr lang="fr-FR" sz="1600" dirty="0">
                <a:solidFill>
                  <a:srgbClr val="0000FF"/>
                </a:solidFill>
              </a:rPr>
              <a:t>ODF Fonctionnaliste    </a:t>
            </a:r>
          </a:p>
        </p:txBody>
      </p:sp>
      <p:sp>
        <p:nvSpPr>
          <p:cNvPr id="20483" name="ZoneTexte 4">
            <a:extLst>
              <a:ext uri="{FF2B5EF4-FFF2-40B4-BE49-F238E27FC236}">
                <a16:creationId xmlns:a16="http://schemas.microsoft.com/office/drawing/2014/main" id="{9B808007-AC22-5962-F8AE-118D69422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968" y="1002323"/>
            <a:ext cx="246253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fr-FR" sz="1800" dirty="0">
                <a:solidFill>
                  <a:srgbClr val="0000FF"/>
                </a:solidFill>
              </a:rPr>
              <a:t>  STAGE BMH  3</a:t>
            </a:r>
          </a:p>
          <a:p>
            <a:pPr algn="ctr"/>
            <a:r>
              <a:rPr lang="fr-FR" sz="1600" dirty="0">
                <a:solidFill>
                  <a:schemeClr val="accent6"/>
                </a:solidFill>
              </a:rPr>
              <a:t>22-23 Janvier 2027</a:t>
            </a:r>
          </a:p>
          <a:p>
            <a:pPr algn="ctr"/>
            <a:r>
              <a:rPr lang="fr-FR" sz="1600" dirty="0">
                <a:solidFill>
                  <a:srgbClr val="0000FF"/>
                </a:solidFill>
              </a:rPr>
              <a:t> Journées Interactives</a:t>
            </a:r>
          </a:p>
          <a:p>
            <a:pPr algn="ctr"/>
            <a:r>
              <a:rPr lang="fr-FR" sz="1600" dirty="0">
                <a:solidFill>
                  <a:srgbClr val="0000FF"/>
                </a:solidFill>
              </a:rPr>
              <a:t>Etudes de Cas</a:t>
            </a:r>
          </a:p>
        </p:txBody>
      </p:sp>
      <p:sp>
        <p:nvSpPr>
          <p:cNvPr id="20484" name="ZoneTexte 5">
            <a:extLst>
              <a:ext uri="{FF2B5EF4-FFF2-40B4-BE49-F238E27FC236}">
                <a16:creationId xmlns:a16="http://schemas.microsoft.com/office/drawing/2014/main" id="{05D35DBE-2D3D-25D1-02BD-FEA706A3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9400" y="201681"/>
            <a:ext cx="260105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dirty="0">
                <a:solidFill>
                  <a:srgbClr val="0000FF"/>
                </a:solidFill>
              </a:rPr>
              <a:t>    </a:t>
            </a:r>
            <a:r>
              <a:rPr lang="fr-FR" sz="1800" dirty="0">
                <a:solidFill>
                  <a:srgbClr val="0000FF"/>
                </a:solidFill>
              </a:rPr>
              <a:t>STAGE BMH  4</a:t>
            </a:r>
          </a:p>
          <a:p>
            <a:r>
              <a:rPr lang="fr-FR" sz="1800" dirty="0">
                <a:solidFill>
                  <a:schemeClr val="accent2"/>
                </a:solidFill>
              </a:rPr>
              <a:t>     </a:t>
            </a:r>
            <a:r>
              <a:rPr lang="fr-FR" sz="1600" dirty="0">
                <a:solidFill>
                  <a:schemeClr val="accent6"/>
                </a:solidFill>
              </a:rPr>
              <a:t>   6-7 mars 2027</a:t>
            </a:r>
          </a:p>
          <a:p>
            <a:r>
              <a:rPr lang="fr-FR" sz="1800" dirty="0">
                <a:solidFill>
                  <a:schemeClr val="accent2"/>
                </a:solidFill>
              </a:rPr>
              <a:t>     </a:t>
            </a:r>
            <a:r>
              <a:rPr lang="fr-FR" sz="1800" dirty="0">
                <a:solidFill>
                  <a:srgbClr val="0000FF"/>
                </a:solidFill>
              </a:rPr>
              <a:t>Ostéo-Posturo</a:t>
            </a:r>
            <a:endParaRPr lang="fr-FR" sz="1800" dirty="0">
              <a:solidFill>
                <a:srgbClr val="0070C0"/>
              </a:solidFill>
            </a:endParaRPr>
          </a:p>
        </p:txBody>
      </p:sp>
      <p:sp>
        <p:nvSpPr>
          <p:cNvPr id="20485" name="ZoneTexte 7">
            <a:extLst>
              <a:ext uri="{FF2B5EF4-FFF2-40B4-BE49-F238E27FC236}">
                <a16:creationId xmlns:a16="http://schemas.microsoft.com/office/drawing/2014/main" id="{4812639D-EB9A-B3F1-210D-12AA09E76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743" y="4791004"/>
            <a:ext cx="1949572" cy="283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r>
              <a:rPr lang="fr-FR" sz="1600" b="1" dirty="0"/>
              <a:t>Dr JP Dubois.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600" dirty="0"/>
          </a:p>
          <a:p>
            <a:r>
              <a:rPr lang="fr-FR" dirty="0">
                <a:solidFill>
                  <a:srgbClr val="0000FF"/>
                </a:solidFill>
              </a:rPr>
              <a:t> </a:t>
            </a:r>
            <a:endParaRPr lang="fr-FR" sz="1600" dirty="0"/>
          </a:p>
        </p:txBody>
      </p:sp>
      <p:sp>
        <p:nvSpPr>
          <p:cNvPr id="20486" name="ZoneTexte 8">
            <a:extLst>
              <a:ext uri="{FF2B5EF4-FFF2-40B4-BE49-F238E27FC236}">
                <a16:creationId xmlns:a16="http://schemas.microsoft.com/office/drawing/2014/main" id="{162B254F-908B-748B-EE34-A2408D6D2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8885" y="1161692"/>
            <a:ext cx="2822089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fr-FR" sz="1200" dirty="0"/>
              <a:t>Le concept crânien, les quadrants, les</a:t>
            </a:r>
          </a:p>
          <a:p>
            <a:pPr algn="ctr"/>
            <a:r>
              <a:rPr lang="fr-FR" sz="1200" dirty="0"/>
              <a:t>mouvements, la croissance du crâne.</a:t>
            </a:r>
          </a:p>
          <a:p>
            <a:pPr algn="ctr"/>
            <a:r>
              <a:rPr lang="fr-FR" sz="1200" dirty="0"/>
              <a:t>Examen clinique, analyse morphologique</a:t>
            </a:r>
          </a:p>
          <a:p>
            <a:pPr algn="ctr"/>
            <a:r>
              <a:rPr lang="fr-FR" sz="1200" dirty="0"/>
              <a:t>cranio faciale en pratique.</a:t>
            </a:r>
          </a:p>
          <a:p>
            <a:pPr algn="ctr"/>
            <a:r>
              <a:rPr lang="fr-FR" sz="1200" dirty="0"/>
              <a:t>Examen postural, complémentarité</a:t>
            </a:r>
          </a:p>
          <a:p>
            <a:pPr algn="ctr"/>
            <a:r>
              <a:rPr lang="fr-FR" sz="1200" dirty="0"/>
              <a:t>avec l'orthodontiste fonctionnaliste.</a:t>
            </a:r>
          </a:p>
          <a:p>
            <a:pPr algn="ctr"/>
            <a:r>
              <a:rPr lang="fr-FR" sz="1000" dirty="0"/>
              <a:t>.</a:t>
            </a:r>
          </a:p>
          <a:p>
            <a:pPr algn="ctr"/>
            <a:r>
              <a:rPr lang="fr-FR" sz="1000" b="1" dirty="0"/>
              <a:t>   </a:t>
            </a:r>
            <a:r>
              <a:rPr lang="fr-FR" sz="1400" b="1" dirty="0"/>
              <a:t>Laurent Paillet, </a:t>
            </a:r>
            <a:r>
              <a:rPr lang="fr-FR" sz="1400" dirty="0"/>
              <a:t>- Ostéopathe </a:t>
            </a:r>
          </a:p>
          <a:p>
            <a:pPr algn="ctr"/>
            <a:r>
              <a:rPr lang="fr-FR" sz="1000" dirty="0"/>
              <a:t>posturologie clinique, certifié </a:t>
            </a:r>
            <a:r>
              <a:rPr lang="fr-FR" sz="1000" dirty="0" err="1"/>
              <a:t>Ostéovox</a:t>
            </a:r>
            <a:endParaRPr lang="fr-FR" sz="1000" dirty="0"/>
          </a:p>
          <a:p>
            <a:pPr algn="ctr"/>
            <a:r>
              <a:rPr lang="fr-FR" sz="1000" dirty="0"/>
              <a:t>Ostéopathe des équipes de France</a:t>
            </a:r>
          </a:p>
          <a:p>
            <a:pPr algn="ctr"/>
            <a:r>
              <a:rPr lang="fr-FR" sz="1000" dirty="0"/>
              <a:t>              de tir à l'arc à l’INSEP.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3CD27E3-45F9-9889-9156-6A4D1E6A2636}"/>
              </a:ext>
            </a:extLst>
          </p:cNvPr>
          <p:cNvSpPr txBox="1"/>
          <p:nvPr/>
        </p:nvSpPr>
        <p:spPr>
          <a:xfrm>
            <a:off x="0" y="2974768"/>
            <a:ext cx="31523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00FF"/>
                </a:solidFill>
              </a:rPr>
              <a:t>    STAGE BMH  2</a:t>
            </a:r>
          </a:p>
          <a:p>
            <a:pPr algn="ctr"/>
            <a:r>
              <a:rPr lang="fr-FR" dirty="0">
                <a:solidFill>
                  <a:schemeClr val="accent2"/>
                </a:solidFill>
              </a:rPr>
              <a:t>   15 -</a:t>
            </a:r>
            <a:r>
              <a:rPr lang="fr-FR" dirty="0">
                <a:solidFill>
                  <a:schemeClr val="accent6"/>
                </a:solidFill>
              </a:rPr>
              <a:t>16 -17 octobre 2026</a:t>
            </a:r>
          </a:p>
          <a:p>
            <a:pPr algn="ctr"/>
            <a:r>
              <a:rPr lang="fr-FR" dirty="0">
                <a:solidFill>
                  <a:srgbClr val="0000FF"/>
                </a:solidFill>
              </a:rPr>
              <a:t> Diagnostic Traitement    </a:t>
            </a:r>
          </a:p>
          <a:p>
            <a:pPr algn="ctr"/>
            <a:r>
              <a:rPr lang="fr-FR" dirty="0">
                <a:solidFill>
                  <a:srgbClr val="0000FF"/>
                </a:solidFill>
              </a:rPr>
              <a:t> Symbolique Naturothérapie 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6050989-91C7-F04A-ABE8-81DB4A69B7C4}"/>
              </a:ext>
            </a:extLst>
          </p:cNvPr>
          <p:cNvSpPr txBox="1"/>
          <p:nvPr/>
        </p:nvSpPr>
        <p:spPr>
          <a:xfrm>
            <a:off x="9044608" y="3641051"/>
            <a:ext cx="2746366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srgbClr val="0000FF"/>
                </a:solidFill>
              </a:rPr>
              <a:t> STAGE BMH 5</a:t>
            </a:r>
          </a:p>
          <a:p>
            <a:pPr algn="ctr"/>
            <a:r>
              <a:rPr lang="fr-FR" dirty="0">
                <a:solidFill>
                  <a:srgbClr val="0000FF"/>
                </a:solidFill>
              </a:rPr>
              <a:t>  </a:t>
            </a:r>
            <a:r>
              <a:rPr lang="fr-FR" dirty="0">
                <a:solidFill>
                  <a:srgbClr val="00B050"/>
                </a:solidFill>
              </a:rPr>
              <a:t>4-</a:t>
            </a:r>
            <a:r>
              <a:rPr lang="fr-FR" dirty="0">
                <a:solidFill>
                  <a:schemeClr val="accent6"/>
                </a:solidFill>
              </a:rPr>
              <a:t>5 juin 2027</a:t>
            </a:r>
          </a:p>
          <a:p>
            <a:pPr algn="ctr"/>
            <a:r>
              <a:rPr lang="fr-FR" dirty="0">
                <a:solidFill>
                  <a:srgbClr val="0000FF"/>
                </a:solidFill>
              </a:rPr>
              <a:t>Journées Interactives  Etudes de Cas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CB8D868-B493-6FDB-85A1-8DB36D2A41A1}"/>
              </a:ext>
            </a:extLst>
          </p:cNvPr>
          <p:cNvSpPr txBox="1"/>
          <p:nvPr/>
        </p:nvSpPr>
        <p:spPr>
          <a:xfrm>
            <a:off x="382064" y="6286144"/>
            <a:ext cx="26323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1600" b="1" dirty="0" err="1"/>
              <a:t>Drs</a:t>
            </a:r>
            <a:r>
              <a:rPr lang="fr-FR" sz="1600" b="1" dirty="0"/>
              <a:t> P. Fournier et JP Dubois.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49E3832-58FA-F149-67D3-44C91643F021}"/>
              </a:ext>
            </a:extLst>
          </p:cNvPr>
          <p:cNvSpPr txBox="1"/>
          <p:nvPr/>
        </p:nvSpPr>
        <p:spPr>
          <a:xfrm>
            <a:off x="382063" y="4175097"/>
            <a:ext cx="263234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Naturothérapie &amp; O D F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fonctionnelle Etiologique.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Avec l’esprit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naturo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: observer 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&amp; apprendre à réfléchir. </a:t>
            </a:r>
          </a:p>
          <a:p>
            <a:pPr algn="ctr"/>
            <a:r>
              <a:rPr lang="fr-FR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Diagnostics</a:t>
            </a:r>
            <a:r>
              <a:rPr lang="fr-F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morphologique, fonctionnel et symbolique.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Choix du plan de traitement .</a:t>
            </a:r>
          </a:p>
          <a:p>
            <a:pPr algn="ctr"/>
            <a:r>
              <a:rPr lang="fr-FR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Différents appareillages   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amovibles de traitement .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Symboliques cadrans ,dents.</a:t>
            </a:r>
          </a:p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Symboliques cl II et III. </a:t>
            </a:r>
          </a:p>
          <a:p>
            <a:r>
              <a:rPr lang="fr-FR" sz="1600" dirty="0"/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C6DC172-6F28-5C4B-3063-618066F1B58E}"/>
              </a:ext>
            </a:extLst>
          </p:cNvPr>
          <p:cNvSpPr txBox="1"/>
          <p:nvPr/>
        </p:nvSpPr>
        <p:spPr>
          <a:xfrm>
            <a:off x="5121213" y="28928"/>
            <a:ext cx="194957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     </a:t>
            </a:r>
            <a:r>
              <a:rPr lang="fr-FR" i="1" dirty="0">
                <a:solidFill>
                  <a:srgbClr val="FF0000"/>
                </a:solidFill>
              </a:rPr>
              <a:t>Horaires:</a:t>
            </a:r>
          </a:p>
          <a:p>
            <a:r>
              <a:rPr lang="fr-FR" sz="1400" dirty="0"/>
              <a:t>9H-12H30 &amp; 14H-17H30</a:t>
            </a:r>
          </a:p>
          <a:p>
            <a:r>
              <a:rPr lang="fr-FR" sz="1400" dirty="0"/>
              <a:t>     avec 2 pauses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3EA2B2-62DF-5D34-E98F-000D94F49700}"/>
              </a:ext>
            </a:extLst>
          </p:cNvPr>
          <p:cNvSpPr txBox="1"/>
          <p:nvPr/>
        </p:nvSpPr>
        <p:spPr>
          <a:xfrm>
            <a:off x="4414598" y="1881304"/>
            <a:ext cx="33628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   Avec l’esprit </a:t>
            </a:r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naturo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: apprendre à réfléchir avec  vos cas.</a:t>
            </a:r>
          </a:p>
          <a:p>
            <a:pPr algn="ctr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Compréhension des traitements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étiologiques, fonctionnels,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symboliques et énergétiques.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Apport d’un prothésiste: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Rémi </a:t>
            </a:r>
            <a:r>
              <a:rPr lang="fr-FR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Lantelme</a:t>
            </a:r>
            <a:endParaRPr lang="fr-FR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Drs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P. Fournier et JP Dubois</a:t>
            </a:r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D2429B3-9ECC-2144-53BA-A20BE315ECE8}"/>
              </a:ext>
            </a:extLst>
          </p:cNvPr>
          <p:cNvSpPr txBox="1"/>
          <p:nvPr/>
        </p:nvSpPr>
        <p:spPr>
          <a:xfrm>
            <a:off x="5244902" y="4467839"/>
            <a:ext cx="1782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FF"/>
                </a:solidFill>
              </a:rPr>
              <a:t>STAGE BMH 3 Bis</a:t>
            </a:r>
          </a:p>
          <a:p>
            <a:r>
              <a:rPr lang="fr-FR" dirty="0">
                <a:solidFill>
                  <a:schemeClr val="accent6"/>
                </a:solidFill>
              </a:rPr>
              <a:t>  24 Janvier 2027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5A7652A-CF9B-DA2F-CEF5-E1A30A6068CD}"/>
              </a:ext>
            </a:extLst>
          </p:cNvPr>
          <p:cNvSpPr txBox="1"/>
          <p:nvPr/>
        </p:nvSpPr>
        <p:spPr>
          <a:xfrm>
            <a:off x="4278781" y="5116593"/>
            <a:ext cx="393086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Le Mandala de Ma Bouche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Travail personnel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Appliquer la Symbolique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Buccale à Soi-même.</a:t>
            </a:r>
          </a:p>
          <a:p>
            <a:pPr algn="ctr"/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3E53D71-E0FB-F53F-D948-1B21CAB755E0}"/>
              </a:ext>
            </a:extLst>
          </p:cNvPr>
          <p:cNvSpPr txBox="1"/>
          <p:nvPr/>
        </p:nvSpPr>
        <p:spPr>
          <a:xfrm>
            <a:off x="8849211" y="4906448"/>
            <a:ext cx="32824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Avec l’esprit </a:t>
            </a:r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naturo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: apprendre à réfléchir avec  vos cas.</a:t>
            </a:r>
          </a:p>
          <a:p>
            <a:pPr algn="ctr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Mise en place de traitements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étiologiques, fonctionnels,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symboliques et énergétiques.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Drs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P. Fournier et JP Dubois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45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632FA4A-7B73-D9FF-CABF-2E70B425245E}"/>
              </a:ext>
            </a:extLst>
          </p:cNvPr>
          <p:cNvSpPr txBox="1"/>
          <p:nvPr/>
        </p:nvSpPr>
        <p:spPr>
          <a:xfrm>
            <a:off x="4504479" y="174269"/>
            <a:ext cx="2934587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Des stages en présentiel,</a:t>
            </a:r>
          </a:p>
          <a:p>
            <a:pPr algn="ctr"/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      en petit comité,</a:t>
            </a:r>
            <a:endParaRPr lang="fr-FR" sz="1400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concrets &amp; conviviaux.</a:t>
            </a:r>
            <a:r>
              <a:rPr lang="fr-FR" sz="1400" dirty="0"/>
              <a:t> Conçus pour :</a:t>
            </a:r>
          </a:p>
          <a:p>
            <a:pPr algn="ctr"/>
            <a:r>
              <a:rPr lang="fr-FR" sz="1400" dirty="0"/>
              <a:t>Les praticiens qui désirent</a:t>
            </a:r>
          </a:p>
          <a:p>
            <a:pPr algn="ctr"/>
            <a:r>
              <a:rPr lang="fr-FR" sz="1400" b="1" dirty="0"/>
              <a:t>mieux connaitre et/ou pratiquer</a:t>
            </a:r>
            <a:endParaRPr lang="fr-FR" sz="1400" dirty="0"/>
          </a:p>
          <a:p>
            <a:pPr algn="ctr"/>
            <a:r>
              <a:rPr lang="fr-FR" sz="1400" b="1" i="1" dirty="0"/>
              <a:t>l’orthodontie holistique &amp;</a:t>
            </a:r>
            <a:endParaRPr lang="fr-FR" sz="1400" b="1" dirty="0"/>
          </a:p>
          <a:p>
            <a:pPr algn="ctr"/>
            <a:r>
              <a:rPr lang="fr-FR" sz="1400" b="1" i="1" dirty="0"/>
              <a:t>Intégrative.</a:t>
            </a:r>
            <a:endParaRPr lang="fr-FR" sz="1400" b="1" dirty="0"/>
          </a:p>
          <a:p>
            <a:pPr algn="ctr"/>
            <a:r>
              <a:rPr lang="fr-FR" sz="1400" dirty="0"/>
              <a:t>Celles et ceux qui :</a:t>
            </a:r>
          </a:p>
          <a:p>
            <a:pPr algn="ctr"/>
            <a:r>
              <a:rPr lang="fr-FR" sz="1400" dirty="0"/>
              <a:t>- </a:t>
            </a:r>
            <a:r>
              <a:rPr lang="fr-FR" sz="1400" i="1" dirty="0"/>
              <a:t>ressentent</a:t>
            </a:r>
            <a:endParaRPr lang="fr-FR" sz="1400" dirty="0"/>
          </a:p>
          <a:p>
            <a:pPr algn="ctr"/>
            <a:r>
              <a:rPr lang="fr-FR" sz="1400" dirty="0"/>
              <a:t>que les formations trop techniques,</a:t>
            </a:r>
          </a:p>
          <a:p>
            <a:pPr algn="ctr"/>
            <a:r>
              <a:rPr lang="fr-FR" sz="1400" dirty="0"/>
              <a:t>oublient </a:t>
            </a:r>
            <a:r>
              <a:rPr lang="fr-FR" sz="1400" i="1" dirty="0"/>
              <a:t>l’étiologie &amp; l’humain</a:t>
            </a:r>
            <a:r>
              <a:rPr lang="fr-FR" sz="1400" dirty="0"/>
              <a:t>.</a:t>
            </a:r>
          </a:p>
          <a:p>
            <a:pPr algn="ctr"/>
            <a:r>
              <a:rPr lang="fr-FR" sz="1400" dirty="0"/>
              <a:t>- </a:t>
            </a:r>
            <a:r>
              <a:rPr lang="fr-FR" sz="1400" i="1" dirty="0"/>
              <a:t>souhaitent</a:t>
            </a:r>
            <a:endParaRPr lang="fr-FR" sz="1400" dirty="0"/>
          </a:p>
          <a:p>
            <a:pPr algn="ctr"/>
            <a:r>
              <a:rPr lang="fr-FR" sz="1400" dirty="0"/>
              <a:t>avoir une </a:t>
            </a:r>
            <a:r>
              <a:rPr lang="fr-FR" sz="1400" i="1" dirty="0"/>
              <a:t>action thérapeutique</a:t>
            </a:r>
            <a:endParaRPr lang="fr-FR" sz="1400" dirty="0"/>
          </a:p>
          <a:p>
            <a:pPr algn="ctr"/>
            <a:r>
              <a:rPr lang="fr-FR" sz="1400" i="1" dirty="0"/>
              <a:t>étiologique</a:t>
            </a:r>
            <a:r>
              <a:rPr lang="fr-FR" sz="1400" dirty="0"/>
              <a:t> qui donne</a:t>
            </a:r>
          </a:p>
          <a:p>
            <a:pPr algn="ctr"/>
            <a:r>
              <a:rPr lang="fr-FR" sz="1400" dirty="0"/>
              <a:t>sens à leur vie professionnelle</a:t>
            </a:r>
          </a:p>
          <a:p>
            <a:pPr algn="ctr"/>
            <a:r>
              <a:rPr lang="fr-FR" sz="1400" dirty="0"/>
              <a:t>et ainsi devenir des </a:t>
            </a:r>
            <a:r>
              <a:rPr lang="fr-FR" sz="1400" i="1" dirty="0"/>
              <a:t>thérapeutes</a:t>
            </a:r>
            <a:endParaRPr lang="fr-FR" sz="1400" dirty="0"/>
          </a:p>
          <a:p>
            <a:pPr algn="ctr"/>
            <a:r>
              <a:rPr lang="fr-FR" sz="1400" i="1" dirty="0"/>
              <a:t>heureux holistiques &amp; intégratifs.</a:t>
            </a:r>
            <a:endParaRPr lang="fr-FR" sz="1400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Lieu : </a:t>
            </a:r>
            <a:r>
              <a:rPr lang="fr-FR" sz="1400" b="1" dirty="0">
                <a:solidFill>
                  <a:srgbClr val="0000FF"/>
                </a:solidFill>
              </a:rPr>
              <a:t>Hôtel 4*  Maison Montmartre </a:t>
            </a:r>
          </a:p>
          <a:p>
            <a:pPr algn="ctr"/>
            <a:r>
              <a:rPr lang="fr-FR" sz="1400" b="1" dirty="0">
                <a:solidFill>
                  <a:srgbClr val="0000FF"/>
                </a:solidFill>
              </a:rPr>
              <a:t>Paris Les Puces</a:t>
            </a:r>
            <a:endParaRPr lang="fr-FR" sz="1400" dirty="0">
              <a:solidFill>
                <a:srgbClr val="0000FF"/>
              </a:solidFill>
            </a:endParaRPr>
          </a:p>
          <a:p>
            <a:pPr algn="ctr"/>
            <a:r>
              <a:rPr lang="fr-FR" sz="1400" dirty="0"/>
              <a:t>32 Avenue de la porte de Montmartre75018   Paris </a:t>
            </a:r>
            <a:r>
              <a:rPr lang="fr-FR" sz="1400" dirty="0">
                <a:hlinkClick r:id="rId2"/>
              </a:rPr>
              <a:t>https://hotelmaisonmontmartre.com</a:t>
            </a:r>
            <a:r>
              <a:rPr lang="fr-FR" sz="1400" dirty="0"/>
              <a:t> </a:t>
            </a:r>
          </a:p>
          <a:p>
            <a:pPr algn="ctr"/>
            <a:r>
              <a:rPr lang="fr-FR" sz="1400" b="1" dirty="0"/>
              <a:t>À quelques minutes du centre historique de Montmartre</a:t>
            </a:r>
            <a:r>
              <a:rPr lang="fr-FR" sz="1400" dirty="0"/>
              <a:t>.</a:t>
            </a:r>
          </a:p>
          <a:p>
            <a:pPr algn="ctr"/>
            <a:endParaRPr lang="fr-FR" sz="1400" dirty="0"/>
          </a:p>
          <a:p>
            <a:pPr algn="ctr"/>
            <a:r>
              <a:rPr lang="fr-FR" sz="1400" dirty="0"/>
              <a:t>Tarif négocié</a:t>
            </a:r>
            <a:r>
              <a:rPr lang="fr-FR" sz="1400" i="1" dirty="0"/>
              <a:t> : 138€/ nuit                           Petit Déjeuner compris.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C0EC2D8-540B-5A91-A82B-70631AECB21F}"/>
              </a:ext>
            </a:extLst>
          </p:cNvPr>
          <p:cNvSpPr txBox="1"/>
          <p:nvPr/>
        </p:nvSpPr>
        <p:spPr>
          <a:xfrm>
            <a:off x="9006425" y="1857197"/>
            <a:ext cx="2643224" cy="4739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/>
                </a:solidFill>
              </a:rPr>
              <a:t>Orthodontie Holistique</a:t>
            </a:r>
            <a:endParaRPr lang="fr-FR" sz="2000" dirty="0">
              <a:solidFill>
                <a:schemeClr val="accent6"/>
              </a:solidFill>
            </a:endParaRPr>
          </a:p>
          <a:p>
            <a:pPr algn="ctr"/>
            <a:r>
              <a:rPr lang="fr-FR" b="1" dirty="0">
                <a:solidFill>
                  <a:schemeClr val="accent6"/>
                </a:solidFill>
              </a:rPr>
              <a:t>Diagnostic - Traitement</a:t>
            </a:r>
            <a:endParaRPr lang="fr-FR" dirty="0">
              <a:solidFill>
                <a:schemeClr val="accent6"/>
              </a:solidFill>
            </a:endParaRPr>
          </a:p>
          <a:p>
            <a:pPr algn="ctr"/>
            <a:r>
              <a:rPr lang="fr-FR" b="1" dirty="0">
                <a:solidFill>
                  <a:schemeClr val="accent6"/>
                </a:solidFill>
              </a:rPr>
              <a:t> Symbolique - </a:t>
            </a:r>
            <a:r>
              <a:rPr lang="fr-FR" b="1" dirty="0" err="1">
                <a:solidFill>
                  <a:schemeClr val="accent6"/>
                </a:solidFill>
              </a:rPr>
              <a:t>Naturo</a:t>
            </a:r>
            <a:endParaRPr lang="fr-FR" dirty="0">
              <a:solidFill>
                <a:schemeClr val="accent6"/>
              </a:solidFill>
            </a:endParaRPr>
          </a:p>
          <a:p>
            <a:pPr algn="ctr"/>
            <a:endParaRPr lang="fr-FR" b="1" dirty="0"/>
          </a:p>
          <a:p>
            <a:pPr algn="ctr"/>
            <a:r>
              <a:rPr lang="fr-FR" b="1" dirty="0"/>
              <a:t>Programme 2026 – 2027</a:t>
            </a:r>
            <a:endParaRPr lang="fr-FR" dirty="0"/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Penser globalement et agir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localement à travers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l’expérience de 4 praticiens :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  Dr Pascale Fournier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  Dr Jean Pierre Dubois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  Laurent Paillet</a:t>
            </a: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   Bertrand Gervais</a:t>
            </a:r>
          </a:p>
          <a:p>
            <a:pPr algn="ctr"/>
            <a:endParaRPr lang="fr-FR" sz="1400" dirty="0"/>
          </a:p>
          <a:p>
            <a:pPr algn="ctr"/>
            <a:r>
              <a:rPr lang="fr-FR" sz="1600" b="1" dirty="0"/>
              <a:t>   Association BMH</a:t>
            </a:r>
            <a:endParaRPr lang="fr-FR" sz="1600" dirty="0"/>
          </a:p>
          <a:p>
            <a:pPr algn="ctr"/>
            <a:r>
              <a:rPr lang="fr-FR" sz="1600" dirty="0"/>
              <a:t>N° W443010662</a:t>
            </a:r>
          </a:p>
          <a:p>
            <a:pPr algn="ctr"/>
            <a:r>
              <a:rPr lang="fr-FR" sz="1600" dirty="0"/>
              <a:t>Siret 91237076400017</a:t>
            </a:r>
          </a:p>
          <a:p>
            <a:pPr algn="ctr"/>
            <a:r>
              <a:rPr lang="fr-FR" sz="1600" b="1" dirty="0"/>
              <a:t>Tel: 06 24 96 05 31</a:t>
            </a:r>
            <a:endParaRPr lang="fr-FR" sz="1600" dirty="0"/>
          </a:p>
          <a:p>
            <a:pPr algn="ctr"/>
            <a:r>
              <a:rPr lang="fr-FR" sz="1600" b="1" dirty="0" err="1"/>
              <a:t>duboisjp-bmh@orange.fr</a:t>
            </a:r>
            <a:endParaRPr lang="fr-FR" sz="1600" dirty="0"/>
          </a:p>
          <a:p>
            <a:pPr algn="ctr"/>
            <a:r>
              <a:rPr lang="fr-FR" dirty="0"/>
              <a:t>Site: </a:t>
            </a:r>
            <a:r>
              <a:rPr lang="fr-FR" dirty="0" err="1"/>
              <a:t>bmhinfo.com</a:t>
            </a:r>
            <a:r>
              <a:rPr lang="fr-FR"/>
              <a:t> 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DFE133E-B05B-EDD1-9406-DC1CEB6254A3}"/>
              </a:ext>
            </a:extLst>
          </p:cNvPr>
          <p:cNvSpPr txBox="1"/>
          <p:nvPr/>
        </p:nvSpPr>
        <p:spPr>
          <a:xfrm>
            <a:off x="428077" y="143106"/>
            <a:ext cx="27325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Bulletin d’inscription</a:t>
            </a:r>
            <a:endParaRPr lang="fr-FR" dirty="0"/>
          </a:p>
          <a:p>
            <a:r>
              <a:rPr lang="fr-FR" sz="1200" dirty="0"/>
              <a:t>    Stages : 1 - 2 - 3 -3 bis - 4- 5</a:t>
            </a:r>
          </a:p>
          <a:p>
            <a:r>
              <a:rPr lang="fr-FR" sz="1200" i="1" dirty="0"/>
              <a:t>   Entourez  les stages souhaités</a:t>
            </a:r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Nom : ................................... .</a:t>
            </a:r>
          </a:p>
          <a:p>
            <a:r>
              <a:rPr lang="fr-FR" sz="1200" dirty="0"/>
              <a:t>Prénom : ..............................</a:t>
            </a:r>
          </a:p>
          <a:p>
            <a:r>
              <a:rPr lang="fr-FR" sz="1200" dirty="0"/>
              <a:t>Adresse :........................................</a:t>
            </a:r>
          </a:p>
          <a:p>
            <a:r>
              <a:rPr lang="fr-FR" sz="1200" dirty="0"/>
              <a:t>.......................................................</a:t>
            </a:r>
          </a:p>
          <a:p>
            <a:r>
              <a:rPr lang="fr-FR" sz="1200" dirty="0"/>
              <a:t>Téléphone : ............................</a:t>
            </a:r>
          </a:p>
          <a:p>
            <a:r>
              <a:rPr lang="fr-FR" sz="1200" dirty="0"/>
              <a:t>E-mail : ...................................</a:t>
            </a:r>
          </a:p>
          <a:p>
            <a:endParaRPr lang="fr-FR" sz="1200" b="1" dirty="0"/>
          </a:p>
          <a:p>
            <a:r>
              <a:rPr lang="fr-FR" sz="1200" b="1" dirty="0">
                <a:solidFill>
                  <a:srgbClr val="0070C0"/>
                </a:solidFill>
              </a:rPr>
              <a:t>Tarif Praticien :</a:t>
            </a:r>
            <a:r>
              <a:rPr lang="fr-FR" sz="1200" dirty="0">
                <a:solidFill>
                  <a:srgbClr val="0070C0"/>
                </a:solidFill>
              </a:rPr>
              <a:t> </a:t>
            </a:r>
          </a:p>
          <a:p>
            <a:r>
              <a:rPr lang="fr-FR" sz="1200" dirty="0">
                <a:solidFill>
                  <a:srgbClr val="0070C0"/>
                </a:solidFill>
              </a:rPr>
              <a:t>Le  stage d’1 jour : 200€</a:t>
            </a:r>
          </a:p>
          <a:p>
            <a:r>
              <a:rPr lang="fr-FR" sz="1200" dirty="0">
                <a:solidFill>
                  <a:srgbClr val="0070C0"/>
                </a:solidFill>
              </a:rPr>
              <a:t>Un stage de 2 jours : 660€</a:t>
            </a:r>
          </a:p>
          <a:p>
            <a:r>
              <a:rPr lang="fr-FR" sz="1200" dirty="0">
                <a:solidFill>
                  <a:srgbClr val="0070C0"/>
                </a:solidFill>
              </a:rPr>
              <a:t>Le  stage de 3 jours : 990€</a:t>
            </a:r>
          </a:p>
          <a:p>
            <a:r>
              <a:rPr lang="fr-FR" sz="1200" dirty="0">
                <a:solidFill>
                  <a:srgbClr val="0070C0"/>
                </a:solidFill>
              </a:rPr>
              <a:t>Les 5 stages de 12 jours : 3600€</a:t>
            </a:r>
          </a:p>
          <a:p>
            <a:r>
              <a:rPr lang="fr-FR" sz="1200" i="1" dirty="0">
                <a:solidFill>
                  <a:srgbClr val="0070C0"/>
                </a:solidFill>
              </a:rPr>
              <a:t>Possibilité de donner 2 chèques :</a:t>
            </a:r>
            <a:endParaRPr lang="fr-FR" sz="1200" dirty="0">
              <a:solidFill>
                <a:srgbClr val="0070C0"/>
              </a:solidFill>
            </a:endParaRPr>
          </a:p>
          <a:p>
            <a:r>
              <a:rPr lang="fr-FR" sz="1200" i="1" dirty="0">
                <a:solidFill>
                  <a:srgbClr val="0070C0"/>
                </a:solidFill>
              </a:rPr>
              <a:t>1650€ pour 2026 et 1950</a:t>
            </a:r>
            <a:r>
              <a:rPr lang="fr-FR" sz="1200" dirty="0">
                <a:solidFill>
                  <a:srgbClr val="0070C0"/>
                </a:solidFill>
              </a:rPr>
              <a:t>€</a:t>
            </a:r>
            <a:r>
              <a:rPr lang="fr-FR" sz="1200" i="1" dirty="0">
                <a:solidFill>
                  <a:srgbClr val="0070C0"/>
                </a:solidFill>
              </a:rPr>
              <a:t> pour 2027.</a:t>
            </a:r>
            <a:endParaRPr lang="fr-FR" sz="1200" dirty="0">
              <a:solidFill>
                <a:srgbClr val="0070C0"/>
              </a:solidFill>
            </a:endParaRPr>
          </a:p>
          <a:p>
            <a:r>
              <a:rPr lang="fr-FR" sz="1200" b="1" dirty="0">
                <a:solidFill>
                  <a:srgbClr val="0070C0"/>
                </a:solidFill>
              </a:rPr>
              <a:t>Assistante et</a:t>
            </a:r>
            <a:r>
              <a:rPr lang="fr-FR" sz="1200" dirty="0">
                <a:solidFill>
                  <a:srgbClr val="0070C0"/>
                </a:solidFill>
              </a:rPr>
              <a:t> </a:t>
            </a:r>
            <a:r>
              <a:rPr lang="fr-FR" sz="1200" b="1" dirty="0">
                <a:solidFill>
                  <a:srgbClr val="0070C0"/>
                </a:solidFill>
              </a:rPr>
              <a:t>redoublant </a:t>
            </a:r>
            <a:r>
              <a:rPr lang="fr-FR" sz="1200" dirty="0">
                <a:solidFill>
                  <a:srgbClr val="0070C0"/>
                </a:solidFill>
              </a:rPr>
              <a:t>: demi-tarif</a:t>
            </a:r>
          </a:p>
          <a:p>
            <a:r>
              <a:rPr lang="fr-FR" sz="1200" dirty="0">
                <a:solidFill>
                  <a:srgbClr val="0070C0"/>
                </a:solidFill>
              </a:rPr>
              <a:t>Si besoin demander le RIB.</a:t>
            </a:r>
          </a:p>
          <a:p>
            <a:endParaRPr lang="fr-FR" sz="1200" dirty="0"/>
          </a:p>
          <a:p>
            <a:r>
              <a:rPr lang="fr-FR" sz="1200" i="1" dirty="0">
                <a:solidFill>
                  <a:srgbClr val="FF0000"/>
                </a:solidFill>
              </a:rPr>
              <a:t>Horaires:  </a:t>
            </a:r>
            <a:r>
              <a:rPr lang="fr-FR" sz="1200" dirty="0"/>
              <a:t>avec 2 pauses</a:t>
            </a:r>
          </a:p>
          <a:p>
            <a:r>
              <a:rPr lang="fr-FR" sz="1200" dirty="0"/>
              <a:t>9H-12H30 &amp; 14H-17H30</a:t>
            </a:r>
          </a:p>
          <a:p>
            <a:r>
              <a:rPr lang="fr-FR" sz="1200" dirty="0"/>
              <a:t>     </a:t>
            </a:r>
          </a:p>
          <a:p>
            <a:r>
              <a:rPr lang="fr-FR" sz="1200" dirty="0"/>
              <a:t>Merci d’envoyer votre bulletin d’inscription &amp; paiement  à :</a:t>
            </a:r>
          </a:p>
          <a:p>
            <a:r>
              <a:rPr lang="fr-FR" sz="1200" dirty="0"/>
              <a:t>Association BMH</a:t>
            </a:r>
          </a:p>
          <a:p>
            <a:r>
              <a:rPr lang="fr-FR" sz="1200" dirty="0"/>
              <a:t>2, Allée du </a:t>
            </a:r>
            <a:r>
              <a:rPr lang="fr-FR" sz="1200" dirty="0" err="1"/>
              <a:t>Coudriau</a:t>
            </a:r>
            <a:endParaRPr lang="fr-FR" sz="1200" dirty="0"/>
          </a:p>
          <a:p>
            <a:r>
              <a:rPr lang="fr-FR" sz="1200" dirty="0"/>
              <a:t>44380 PORNICHET</a:t>
            </a:r>
          </a:p>
          <a:p>
            <a:endParaRPr lang="fr-FR" sz="1200" dirty="0"/>
          </a:p>
          <a:p>
            <a:r>
              <a:rPr lang="fr-FR" sz="1200" dirty="0"/>
              <a:t>En cas de désistement :</a:t>
            </a:r>
          </a:p>
          <a:p>
            <a:r>
              <a:rPr lang="fr-FR" sz="1200" dirty="0"/>
              <a:t>21 jours avant : 25% seront retenus</a:t>
            </a:r>
          </a:p>
          <a:p>
            <a:r>
              <a:rPr lang="fr-FR" sz="1200" dirty="0"/>
              <a:t>7 jours avant : 50% seront retenus</a:t>
            </a:r>
          </a:p>
          <a:p>
            <a:endParaRPr lang="fr-FR" dirty="0"/>
          </a:p>
        </p:txBody>
      </p:sp>
      <p:pic>
        <p:nvPicPr>
          <p:cNvPr id="7" name="Image 6" descr="Macintosh HD:Users:user:Desktop:dossier stages BMH:bmh-Bouche-miroir-de-l_Homme-Orthodontie-foctionnelle-logo-L245.jpg">
            <a:extLst>
              <a:ext uri="{FF2B5EF4-FFF2-40B4-BE49-F238E27FC236}">
                <a16:creationId xmlns:a16="http://schemas.microsoft.com/office/drawing/2014/main" id="{6BA7D249-6A9E-599B-2555-48A8077774B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117" y="143106"/>
            <a:ext cx="2662296" cy="1488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95744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655</Words>
  <Application>Microsoft Macintosh PowerPoint</Application>
  <PresentationFormat>Grand écran</PresentationFormat>
  <Paragraphs>159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duboisjpcab@orange.fr</dc:creator>
  <cp:lastModifiedBy>duboisjpcab@orange.fr</cp:lastModifiedBy>
  <cp:revision>17</cp:revision>
  <dcterms:created xsi:type="dcterms:W3CDTF">2026-01-06T08:48:38Z</dcterms:created>
  <dcterms:modified xsi:type="dcterms:W3CDTF">2026-03-18T09:57:04Z</dcterms:modified>
</cp:coreProperties>
</file>